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81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0" r:id="rId4"/>
    <p:sldId id="272" r:id="rId5"/>
    <p:sldId id="276" r:id="rId6"/>
    <p:sldId id="273" r:id="rId7"/>
    <p:sldId id="274" r:id="rId8"/>
    <p:sldId id="277" r:id="rId9"/>
    <p:sldId id="275" r:id="rId10"/>
    <p:sldId id="264" r:id="rId11"/>
    <p:sldId id="271" r:id="rId12"/>
  </p:sldIdLst>
  <p:sldSz cx="10688638" cy="7562850"/>
  <p:notesSz cx="9926638" cy="6797675"/>
  <p:defaultTextStyle>
    <a:defPPr>
      <a:defRPr lang="fr-FR"/>
    </a:defPPr>
    <a:lvl1pPr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520700" indent="-635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1041400" indent="-1270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563688" indent="-1920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2084388" indent="-2555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9900"/>
    <a:srgbClr val="808000"/>
    <a:srgbClr val="FF0000"/>
    <a:srgbClr val="CCFFCC"/>
    <a:srgbClr val="00CC00"/>
    <a:srgbClr val="33CCCC"/>
    <a:srgbClr val="FF99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5" autoAdjust="0"/>
    <p:restoredTop sz="98501" autoAdjust="0"/>
  </p:normalViewPr>
  <p:slideViewPr>
    <p:cSldViewPr snapToGrid="0" snapToObjects="1">
      <p:cViewPr>
        <p:scale>
          <a:sx n="75" d="100"/>
          <a:sy n="75" d="100"/>
        </p:scale>
        <p:origin x="-1062" y="-72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-1836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6" y="2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1BB9D1B-7975-4022-A143-36AFE18FFDAB}" type="datetime1">
              <a:rPr lang="fr-FR"/>
              <a:pPr>
                <a:defRPr/>
              </a:pPr>
              <a:t>25/06/2015</a:t>
            </a:fld>
            <a:endParaRPr lang="fr-F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6" y="6456365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8A24971-98B8-487E-9D9B-7F56B4A481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195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6" y="2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FBB55F4-35C3-4A7C-BF06-5558DD8C1858}" type="datetime1">
              <a:rPr lang="fr-FR"/>
              <a:pPr>
                <a:defRPr/>
              </a:pPr>
              <a:t>25/06/2015</a:t>
            </a:fld>
            <a:endParaRPr lang="fr-F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62300" y="509588"/>
            <a:ext cx="36036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9" y="3228977"/>
            <a:ext cx="7942262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65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6" y="6456365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14C827B-B4B9-4237-A93A-1E55DD7A2A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68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u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67400" y="7064375"/>
            <a:ext cx="1579563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8152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83740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94281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6824663"/>
            <a:ext cx="74136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5795963" y="7000875"/>
            <a:ext cx="4948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  <p:pic>
        <p:nvPicPr>
          <p:cNvPr id="11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41338"/>
            <a:ext cx="13652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7" descr="03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6824663"/>
            <a:ext cx="7493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701800" y="7040563"/>
            <a:ext cx="2303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800">
                <a:solidFill>
                  <a:srgbClr val="002956"/>
                </a:solidFill>
                <a:latin typeface="Arial" charset="0"/>
                <a:cs typeface="Arial" charset="0"/>
              </a:rPr>
              <a:t>PAGE </a:t>
            </a:r>
            <a:r>
              <a:rPr lang="fr-FR" altLang="fr-FR" sz="800" b="1">
                <a:solidFill>
                  <a:srgbClr val="002956"/>
                </a:solidFill>
                <a:latin typeface="Arial" charset="0"/>
                <a:cs typeface="Arial" charset="0"/>
              </a:rPr>
              <a:t>0</a:t>
            </a:r>
            <a:fld id="{60BB7958-2DDA-47DD-AF7B-20051987AAE2}" type="slidenum">
              <a:rPr lang="fr-FR" altLang="fr-FR" sz="800" b="1">
                <a:solidFill>
                  <a:srgbClr val="002956"/>
                </a:solidFill>
                <a:latin typeface="Arial" charset="0"/>
                <a:cs typeface="Arial" charset="0"/>
              </a:rPr>
              <a:pPr eaLnBrk="1" hangingPunct="1"/>
              <a:t>‹N°›</a:t>
            </a:fld>
            <a:r>
              <a:rPr lang="fr-FR" altLang="fr-FR" sz="800" b="1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800">
                <a:solidFill>
                  <a:srgbClr val="002956"/>
                </a:solidFill>
                <a:latin typeface="Arial" charset="0"/>
                <a:cs typeface="Arial" charset="0"/>
              </a:rPr>
              <a:t>l </a:t>
            </a:r>
            <a:r>
              <a:rPr lang="en-US" altLang="fr-FR" sz="600">
                <a:solidFill>
                  <a:srgbClr val="002956"/>
                </a:solidFill>
                <a:latin typeface="Arial" charset="0"/>
                <a:cs typeface="Arial" charset="0"/>
              </a:rPr>
              <a:t>© FCBA</a:t>
            </a: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701833" y="3032752"/>
            <a:ext cx="7597198" cy="711075"/>
          </a:xfrm>
          <a:prstGeom prst="rect">
            <a:avLst/>
          </a:prstGeom>
        </p:spPr>
        <p:txBody>
          <a:bodyPr vert="horz"/>
          <a:lstStyle>
            <a:lvl1pPr algn="l">
              <a:defRPr sz="3600" b="1" baseline="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1701833" y="3809629"/>
            <a:ext cx="3208338" cy="41248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4532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67400" y="7064375"/>
            <a:ext cx="1579563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78152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83740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94281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6824663"/>
            <a:ext cx="74136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5795963" y="7000875"/>
            <a:ext cx="4948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1701800" y="7040563"/>
            <a:ext cx="2303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sz="8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fr-FR" sz="800" b="1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0</a:t>
            </a:r>
            <a:fld id="{FD676987-E2A2-4814-9066-F6FAC901294A}" type="slidenum"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pPr eaLnBrk="1" hangingPunct="1">
                <a:defRPr/>
              </a:pPr>
              <a:t>‹N°›</a:t>
            </a:fld>
            <a:r>
              <a:rPr lang="fr-FR" sz="800" b="1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fr-FR" sz="8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Avril 2013 </a:t>
            </a:r>
            <a:r>
              <a:rPr lang="en-US" sz="6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© FCBA</a:t>
            </a:r>
          </a:p>
        </p:txBody>
      </p:sp>
      <p:sp>
        <p:nvSpPr>
          <p:cNvPr id="11" name="Titre 9"/>
          <p:cNvSpPr>
            <a:spLocks noGrp="1"/>
          </p:cNvSpPr>
          <p:nvPr>
            <p:ph type="title"/>
          </p:nvPr>
        </p:nvSpPr>
        <p:spPr>
          <a:xfrm>
            <a:off x="1707877" y="1297086"/>
            <a:ext cx="7597198" cy="472447"/>
          </a:xfrm>
          <a:prstGeom prst="rect">
            <a:avLst/>
          </a:prstGeom>
        </p:spPr>
        <p:txBody>
          <a:bodyPr vert="horz"/>
          <a:lstStyle>
            <a:lvl1pPr algn="l">
              <a:defRPr sz="3000" b="1" spc="100" baseline="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48826" y="787031"/>
            <a:ext cx="5079631" cy="271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3"/>
          <p:cNvSpPr>
            <a:spLocks noGrp="1"/>
          </p:cNvSpPr>
          <p:nvPr>
            <p:ph type="body" sz="quarter" idx="12"/>
          </p:nvPr>
        </p:nvSpPr>
        <p:spPr>
          <a:xfrm>
            <a:off x="448826" y="422224"/>
            <a:ext cx="8145754" cy="355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3"/>
          </p:nvPr>
        </p:nvSpPr>
        <p:spPr>
          <a:xfrm>
            <a:off x="1710266" y="2209273"/>
            <a:ext cx="5984875" cy="3307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800">
                <a:latin typeface="Arial"/>
                <a:cs typeface="Arial"/>
              </a:defRPr>
            </a:lvl2pPr>
            <a:lvl3pPr marL="1042874" indent="0">
              <a:buNone/>
              <a:defRPr sz="1800">
                <a:latin typeface="Arial"/>
                <a:cs typeface="Arial"/>
              </a:defRPr>
            </a:lvl3pPr>
            <a:lvl4pPr marL="1564310" indent="0">
              <a:buNone/>
              <a:defRPr sz="1800">
                <a:latin typeface="Arial"/>
                <a:cs typeface="Arial"/>
              </a:defRPr>
            </a:lvl4pPr>
            <a:lvl5pPr marL="2085747" indent="0"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4"/>
          </p:nvPr>
        </p:nvSpPr>
        <p:spPr>
          <a:xfrm>
            <a:off x="1709738" y="2514599"/>
            <a:ext cx="8450262" cy="1430338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200">
                <a:latin typeface="Arial"/>
                <a:cs typeface="Arial"/>
              </a:defRPr>
            </a:lvl2pPr>
            <a:lvl3pPr marL="1042874" indent="0">
              <a:buNone/>
              <a:defRPr sz="1200">
                <a:latin typeface="Arial"/>
                <a:cs typeface="Arial"/>
              </a:defRPr>
            </a:lvl3pPr>
            <a:lvl4pPr marL="1564310" indent="0">
              <a:buNone/>
              <a:defRPr sz="1200">
                <a:latin typeface="Arial"/>
                <a:cs typeface="Arial"/>
              </a:defRPr>
            </a:lvl4pPr>
            <a:lvl5pPr marL="2085747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15"/>
          </p:nvPr>
        </p:nvSpPr>
        <p:spPr>
          <a:xfrm>
            <a:off x="1712167" y="5181313"/>
            <a:ext cx="5984875" cy="3307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800">
                <a:latin typeface="Arial"/>
                <a:cs typeface="Arial"/>
              </a:defRPr>
            </a:lvl2pPr>
            <a:lvl3pPr marL="1042874" indent="0">
              <a:buNone/>
              <a:defRPr sz="1800">
                <a:latin typeface="Arial"/>
                <a:cs typeface="Arial"/>
              </a:defRPr>
            </a:lvl3pPr>
            <a:lvl4pPr marL="1564310" indent="0">
              <a:buNone/>
              <a:defRPr sz="1800">
                <a:latin typeface="Arial"/>
                <a:cs typeface="Arial"/>
              </a:defRPr>
            </a:lvl4pPr>
            <a:lvl5pPr marL="2085747" indent="0"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2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1711639" y="5486639"/>
            <a:ext cx="8450262" cy="948028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200">
                <a:latin typeface="Arial"/>
                <a:cs typeface="Arial"/>
              </a:defRPr>
            </a:lvl2pPr>
            <a:lvl3pPr marL="1042874" indent="0">
              <a:buNone/>
              <a:defRPr sz="1200">
                <a:latin typeface="Arial"/>
                <a:cs typeface="Arial"/>
              </a:defRPr>
            </a:lvl3pPr>
            <a:lvl4pPr marL="1564310" indent="0">
              <a:buNone/>
              <a:defRPr sz="1200">
                <a:latin typeface="Arial"/>
                <a:cs typeface="Arial"/>
              </a:defRPr>
            </a:lvl4pPr>
            <a:lvl5pPr marL="2085747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3" name="Espace réservé du texte 17"/>
          <p:cNvSpPr>
            <a:spLocks noGrp="1"/>
          </p:cNvSpPr>
          <p:nvPr>
            <p:ph type="body" sz="quarter" idx="17"/>
          </p:nvPr>
        </p:nvSpPr>
        <p:spPr>
          <a:xfrm>
            <a:off x="1712695" y="4097807"/>
            <a:ext cx="5984875" cy="3307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800">
                <a:latin typeface="Arial"/>
                <a:cs typeface="Arial"/>
              </a:defRPr>
            </a:lvl2pPr>
            <a:lvl3pPr marL="1042874" indent="0">
              <a:buNone/>
              <a:defRPr sz="1800">
                <a:latin typeface="Arial"/>
                <a:cs typeface="Arial"/>
              </a:defRPr>
            </a:lvl3pPr>
            <a:lvl4pPr marL="1564310" indent="0">
              <a:buNone/>
              <a:defRPr sz="1800">
                <a:latin typeface="Arial"/>
                <a:cs typeface="Arial"/>
              </a:defRPr>
            </a:lvl4pPr>
            <a:lvl5pPr marL="2085747" indent="0"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4" name="Espace réservé du texte 19"/>
          <p:cNvSpPr>
            <a:spLocks noGrp="1"/>
          </p:cNvSpPr>
          <p:nvPr>
            <p:ph type="body" sz="quarter" idx="18"/>
          </p:nvPr>
        </p:nvSpPr>
        <p:spPr>
          <a:xfrm>
            <a:off x="1712167" y="4377732"/>
            <a:ext cx="8450262" cy="685335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200">
                <a:latin typeface="Arial"/>
                <a:cs typeface="Arial"/>
              </a:defRPr>
            </a:lvl2pPr>
            <a:lvl3pPr marL="1042874" indent="0">
              <a:buNone/>
              <a:defRPr sz="1200">
                <a:latin typeface="Arial"/>
                <a:cs typeface="Arial"/>
              </a:defRPr>
            </a:lvl3pPr>
            <a:lvl4pPr marL="1564310" indent="0">
              <a:buNone/>
              <a:defRPr sz="1200">
                <a:latin typeface="Arial"/>
                <a:cs typeface="Arial"/>
              </a:defRPr>
            </a:lvl4pPr>
            <a:lvl5pPr marL="2085747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9281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67400" y="7064375"/>
            <a:ext cx="1579563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78152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3740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4281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6824663"/>
            <a:ext cx="74136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5795963" y="7000875"/>
            <a:ext cx="4948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701800" y="7040563"/>
            <a:ext cx="2303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0</a:t>
            </a:r>
            <a:fld id="{93253931-EC31-4270-A3DD-0A96E69AF73F}" type="slidenum"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pPr eaLnBrk="1" hangingPunct="1">
                <a:defRPr/>
              </a:pPr>
              <a:t>‹N°›</a:t>
            </a:fld>
            <a:r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l DÉCEMBRE 2012 I </a:t>
            </a:r>
            <a:r>
              <a:rPr lang="en-US" sz="6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© FCBA</a:t>
            </a:r>
          </a:p>
        </p:txBody>
      </p:sp>
      <p:sp>
        <p:nvSpPr>
          <p:cNvPr id="11" name="Titre 9"/>
          <p:cNvSpPr>
            <a:spLocks noGrp="1"/>
          </p:cNvSpPr>
          <p:nvPr>
            <p:ph type="title"/>
          </p:nvPr>
        </p:nvSpPr>
        <p:spPr>
          <a:xfrm>
            <a:off x="1707877" y="1297086"/>
            <a:ext cx="7597198" cy="472447"/>
          </a:xfrm>
          <a:prstGeom prst="rect">
            <a:avLst/>
          </a:prstGeom>
        </p:spPr>
        <p:txBody>
          <a:bodyPr vert="horz"/>
          <a:lstStyle>
            <a:lvl1pPr algn="l">
              <a:defRPr sz="3000" b="1" spc="100" baseline="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48826" y="787031"/>
            <a:ext cx="5079631" cy="271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3"/>
          <p:cNvSpPr>
            <a:spLocks noGrp="1"/>
          </p:cNvSpPr>
          <p:nvPr>
            <p:ph type="body" sz="quarter" idx="12"/>
          </p:nvPr>
        </p:nvSpPr>
        <p:spPr>
          <a:xfrm>
            <a:off x="448826" y="422224"/>
            <a:ext cx="8145754" cy="355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3"/>
          </p:nvPr>
        </p:nvSpPr>
        <p:spPr>
          <a:xfrm>
            <a:off x="1710266" y="2209273"/>
            <a:ext cx="5984875" cy="3307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800">
                <a:latin typeface="Arial"/>
                <a:cs typeface="Arial"/>
              </a:defRPr>
            </a:lvl2pPr>
            <a:lvl3pPr marL="1042874" indent="0">
              <a:buNone/>
              <a:defRPr sz="1800">
                <a:latin typeface="Arial"/>
                <a:cs typeface="Arial"/>
              </a:defRPr>
            </a:lvl3pPr>
            <a:lvl4pPr marL="1564310" indent="0">
              <a:buNone/>
              <a:defRPr sz="1800">
                <a:latin typeface="Arial"/>
                <a:cs typeface="Arial"/>
              </a:defRPr>
            </a:lvl4pPr>
            <a:lvl5pPr marL="2085747" indent="0"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4"/>
          </p:nvPr>
        </p:nvSpPr>
        <p:spPr>
          <a:xfrm>
            <a:off x="1709738" y="2514599"/>
            <a:ext cx="8450262" cy="626534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200">
                <a:latin typeface="Arial"/>
                <a:cs typeface="Arial"/>
              </a:defRPr>
            </a:lvl2pPr>
            <a:lvl3pPr marL="1042874" indent="0">
              <a:buNone/>
              <a:defRPr sz="1200">
                <a:latin typeface="Arial"/>
                <a:cs typeface="Arial"/>
              </a:defRPr>
            </a:lvl3pPr>
            <a:lvl4pPr marL="1564310" indent="0">
              <a:buNone/>
              <a:defRPr sz="1200">
                <a:latin typeface="Arial"/>
                <a:cs typeface="Arial"/>
              </a:defRPr>
            </a:lvl4pPr>
            <a:lvl5pPr marL="2085747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3926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9" y="2349387"/>
            <a:ext cx="9085342" cy="1621111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521391" indent="0" algn="ctr">
              <a:buNone/>
              <a:defRPr/>
            </a:lvl2pPr>
            <a:lvl3pPr marL="1042783" indent="0" algn="ctr">
              <a:buNone/>
              <a:defRPr/>
            </a:lvl3pPr>
            <a:lvl4pPr marL="1564174" indent="0" algn="ctr">
              <a:buNone/>
              <a:defRPr/>
            </a:lvl4pPr>
            <a:lvl5pPr marL="2085566" indent="0" algn="ctr">
              <a:buNone/>
              <a:defRPr/>
            </a:lvl5pPr>
            <a:lvl6pPr marL="2606957" indent="0" algn="ctr">
              <a:buNone/>
              <a:defRPr/>
            </a:lvl6pPr>
            <a:lvl7pPr marL="3128349" indent="0" algn="ctr">
              <a:buNone/>
              <a:defRPr/>
            </a:lvl7pPr>
            <a:lvl8pPr marL="3649740" indent="0" algn="ctr">
              <a:buNone/>
              <a:defRPr/>
            </a:lvl8pPr>
            <a:lvl9pPr marL="417113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0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080" y="336127"/>
            <a:ext cx="8550910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080" y="1848697"/>
            <a:ext cx="8550910" cy="4537710"/>
          </a:xfrm>
          <a:prstGeom prst="rect">
            <a:avLst/>
          </a:prstGeom>
        </p:spPr>
        <p:txBody>
          <a:bodyPr lIns="104287" tIns="52144" rIns="104287" bIns="5214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5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34988" y="7194550"/>
            <a:ext cx="2493962" cy="21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74" tIns="52138" rIns="104274" bIns="5213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538413" y="7226300"/>
            <a:ext cx="5611812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74" tIns="52138" rIns="104274" bIns="5213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553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78138" y="7061200"/>
            <a:ext cx="1579562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2800350" y="6997700"/>
            <a:ext cx="49482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48196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3784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64325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458788"/>
            <a:ext cx="9871075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2878138" y="4354513"/>
            <a:ext cx="1252537" cy="0"/>
          </a:xfrm>
          <a:prstGeom prst="line">
            <a:avLst/>
          </a:prstGeom>
          <a:ln w="76200" cmpd="sng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2787363" y="3032718"/>
            <a:ext cx="7597198" cy="711075"/>
          </a:xfrm>
          <a:prstGeom prst="rect">
            <a:avLst/>
          </a:prstGeom>
        </p:spPr>
        <p:txBody>
          <a:bodyPr vert="horz"/>
          <a:lstStyle>
            <a:lvl1pPr algn="l">
              <a:defRPr sz="3600" b="1" baseline="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2787363" y="3809595"/>
            <a:ext cx="3208338" cy="41248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4068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la présent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78138" y="7061200"/>
            <a:ext cx="1579562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800350" y="6997700"/>
            <a:ext cx="49482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8196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53784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4325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458788"/>
            <a:ext cx="9871075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12"/>
          <p:cNvCxnSpPr/>
          <p:nvPr/>
        </p:nvCxnSpPr>
        <p:spPr>
          <a:xfrm>
            <a:off x="2878138" y="5218113"/>
            <a:ext cx="1252537" cy="0"/>
          </a:xfrm>
          <a:prstGeom prst="line">
            <a:avLst/>
          </a:prstGeom>
          <a:ln w="76200" cmpd="sng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2787363" y="3896352"/>
            <a:ext cx="7597198" cy="711075"/>
          </a:xfrm>
          <a:prstGeom prst="rect">
            <a:avLst/>
          </a:prstGeom>
        </p:spPr>
        <p:txBody>
          <a:bodyPr vert="horz"/>
          <a:lstStyle>
            <a:lvl1pPr algn="l">
              <a:defRPr sz="3600" b="1" baseline="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2787363" y="4673229"/>
            <a:ext cx="3208338" cy="41248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/>
          </p:nvPr>
        </p:nvSpPr>
        <p:spPr>
          <a:xfrm>
            <a:off x="2787363" y="3118480"/>
            <a:ext cx="6843712" cy="75079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300" b="1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1241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867400" y="7064375"/>
            <a:ext cx="1579563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78152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3740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4281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Imag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6824663"/>
            <a:ext cx="74136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1701800" y="7045325"/>
            <a:ext cx="1828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0</a:t>
            </a:r>
            <a:fld id="{44A05094-D878-4B53-AA64-EC80D93D5234}" type="slidenum"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pPr eaLnBrk="1" hangingPunct="1">
                <a:defRPr/>
              </a:pPr>
              <a:t>‹N°›</a:t>
            </a:fld>
            <a:r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/06 </a:t>
            </a:r>
            <a:r>
              <a:rPr 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l DÉCEMBRE 2012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5795963" y="7000875"/>
            <a:ext cx="4948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16" r:id="rId4"/>
    <p:sldLayoutId id="2147483817" r:id="rId5"/>
    <p:sldLayoutId id="2147483824" r:id="rId6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7338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30188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</p:sldLayoutIdLst>
  <p:txStyles>
    <p:titleStyle>
      <a:lvl1pPr algn="ctr" defTabSz="520700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90525" indent="-390525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450" indent="-258763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uillaume.legrand@fcba.f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ean-denis.lanvin@fcba.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4"/>
          <p:cNvSpPr>
            <a:spLocks noGrp="1"/>
          </p:cNvSpPr>
          <p:nvPr>
            <p:ph type="title"/>
          </p:nvPr>
        </p:nvSpPr>
        <p:spPr bwMode="auto">
          <a:xfrm>
            <a:off x="1219200" y="2006600"/>
            <a:ext cx="9172575" cy="4400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EU-</a:t>
            </a:r>
            <a:r>
              <a:rPr lang="fr-FR" alt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Hardwoods</a:t>
            </a: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WP4  – 	</a:t>
            </a:r>
            <a:r>
              <a:rPr lang="fr-FR" alt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Glulam</a:t>
            </a: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made of </a:t>
            </a:r>
            <a:r>
              <a:rPr lang="fr-FR" alt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hardwoods</a:t>
            </a:r>
            <a:r>
              <a:rPr lang="fr-FR" altLang="fr-FR" sz="2800" dirty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800" dirty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			or </a:t>
            </a:r>
            <a:r>
              <a:rPr lang="fr-FR" alt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mixing</a:t>
            </a: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alt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hardwoods</a:t>
            </a: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and </a:t>
            </a:r>
            <a:r>
              <a:rPr lang="fr-FR" alt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softwoods</a:t>
            </a: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Program update</a:t>
            </a:r>
            <a:br>
              <a:rPr lang="fr-FR" alt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000" dirty="0" smtClean="0">
                <a:latin typeface="Arial" charset="0"/>
                <a:ea typeface="ＭＳ Ｐゴシック" pitchFamily="34" charset="-128"/>
                <a:cs typeface="Arial" charset="0"/>
              </a:rPr>
              <a:t>Guillaume Legrand – FCBA, </a:t>
            </a:r>
            <a:r>
              <a:rPr lang="fr-FR" altLang="fr-FR" sz="2000" dirty="0" err="1" smtClean="0">
                <a:latin typeface="Arial" charset="0"/>
                <a:ea typeface="ＭＳ Ｐゴシック" pitchFamily="34" charset="-128"/>
                <a:cs typeface="Arial" charset="0"/>
              </a:rPr>
              <a:t>June</a:t>
            </a:r>
            <a:r>
              <a:rPr lang="fr-FR" altLang="fr-FR" sz="2000" dirty="0" smtClean="0">
                <a:latin typeface="Arial" charset="0"/>
                <a:ea typeface="ＭＳ Ｐゴシック" pitchFamily="34" charset="-128"/>
                <a:cs typeface="Arial" charset="0"/>
              </a:rPr>
              <a:t> 25-26</a:t>
            </a:r>
            <a:r>
              <a:rPr lang="fr-FR" altLang="fr-FR" sz="20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fr-FR" altLang="fr-FR" sz="2000" dirty="0" smtClean="0">
                <a:latin typeface="Arial" charset="0"/>
                <a:ea typeface="ＭＳ Ｐゴシック" pitchFamily="34" charset="-128"/>
                <a:cs typeface="Arial" charset="0"/>
              </a:rPr>
              <a:t>, 2015</a:t>
            </a: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fr-FR" altLang="fr-FR" sz="1800" dirty="0" smtClean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97" name="Text Box 457"/>
          <p:cNvSpPr txBox="1">
            <a:spLocks noChangeArrowheads="1"/>
          </p:cNvSpPr>
          <p:nvPr/>
        </p:nvSpPr>
        <p:spPr bwMode="auto">
          <a:xfrm>
            <a:off x="2305050" y="901700"/>
            <a:ext cx="1802072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smtClean="0">
                <a:solidFill>
                  <a:srgbClr val="002956"/>
                </a:solidFill>
              </a:rPr>
              <a:t>Discussion</a:t>
            </a:r>
            <a:endParaRPr lang="fr-FR" altLang="fr-FR" sz="2900" b="1" dirty="0">
              <a:solidFill>
                <a:srgbClr val="00295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305388"/>
            <a:ext cx="9702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sz="2400" dirty="0" smtClean="0"/>
              <a:t>Contacts FCBA :</a:t>
            </a:r>
          </a:p>
          <a:p>
            <a:endParaRPr lang="en-US" altLang="fr-FR" sz="2400" dirty="0" smtClean="0"/>
          </a:p>
          <a:p>
            <a:r>
              <a:rPr lang="en-US" altLang="fr-FR" sz="2000" dirty="0" smtClean="0"/>
              <a:t>Responsible of the project : Guillaume </a:t>
            </a:r>
            <a:r>
              <a:rPr lang="en-US" altLang="fr-FR" sz="2000" dirty="0"/>
              <a:t>Legrand (</a:t>
            </a:r>
            <a:r>
              <a:rPr lang="en-US" altLang="fr-FR" sz="2000" dirty="0">
                <a:hlinkClick r:id="rId3"/>
              </a:rPr>
              <a:t>guillaume.legrand@fcba.fr</a:t>
            </a:r>
            <a:r>
              <a:rPr lang="en-US" altLang="fr-FR" sz="2000" dirty="0"/>
              <a:t>)</a:t>
            </a:r>
          </a:p>
          <a:p>
            <a:endParaRPr lang="en-US" altLang="fr-FR" sz="2000" dirty="0" smtClean="0"/>
          </a:p>
          <a:p>
            <a:r>
              <a:rPr lang="en-US" altLang="fr-FR" sz="2000" dirty="0" smtClean="0"/>
              <a:t>WP1 : Morgan </a:t>
            </a:r>
            <a:r>
              <a:rPr lang="en-US" altLang="fr-FR" sz="2000" dirty="0" err="1" smtClean="0"/>
              <a:t>Vuillermoz</a:t>
            </a:r>
            <a:r>
              <a:rPr lang="en-US" altLang="fr-FR" sz="2000" dirty="0" smtClean="0"/>
              <a:t> (morgan.vuillermoz@fcba.fr)</a:t>
            </a:r>
          </a:p>
          <a:p>
            <a:endParaRPr lang="en-US" altLang="fr-FR" sz="2000" dirty="0" smtClean="0"/>
          </a:p>
          <a:p>
            <a:r>
              <a:rPr lang="en-US" altLang="fr-FR" sz="2000" dirty="0" smtClean="0"/>
              <a:t>WP2 : Jean Denis </a:t>
            </a:r>
            <a:r>
              <a:rPr lang="en-US" altLang="fr-FR" sz="2000" dirty="0" err="1" smtClean="0"/>
              <a:t>Lanvin</a:t>
            </a:r>
            <a:r>
              <a:rPr lang="en-US" altLang="fr-FR" sz="2000" dirty="0" smtClean="0"/>
              <a:t> (</a:t>
            </a:r>
            <a:r>
              <a:rPr lang="en-US" altLang="fr-FR" sz="2000" dirty="0" smtClean="0">
                <a:hlinkClick r:id="rId4"/>
              </a:rPr>
              <a:t>jean-denis.lanvin@fcba.fr</a:t>
            </a:r>
            <a:r>
              <a:rPr lang="en-US" altLang="fr-FR" sz="2000" dirty="0" smtClean="0"/>
              <a:t>), Didier Reuling (didier.reuling@fcba.fr</a:t>
            </a:r>
          </a:p>
          <a:p>
            <a:endParaRPr lang="en-US" altLang="fr-FR" sz="2000" dirty="0" smtClean="0"/>
          </a:p>
          <a:p>
            <a:r>
              <a:rPr lang="en-US" altLang="fr-FR" sz="2000" dirty="0" smtClean="0"/>
              <a:t>WP3 : </a:t>
            </a:r>
            <a:r>
              <a:rPr lang="en-US" altLang="fr-FR" sz="2000" dirty="0"/>
              <a:t>Guillaume Legrand (</a:t>
            </a:r>
            <a:r>
              <a:rPr lang="en-US" altLang="fr-FR" sz="2000" dirty="0">
                <a:hlinkClick r:id="rId3"/>
              </a:rPr>
              <a:t>guillaume.legrand@fcba.fr</a:t>
            </a:r>
            <a:r>
              <a:rPr lang="en-US" altLang="fr-FR" sz="2000" dirty="0"/>
              <a:t>)</a:t>
            </a:r>
          </a:p>
          <a:p>
            <a:endParaRPr lang="en-US" altLang="fr-FR" sz="2000" dirty="0" smtClean="0"/>
          </a:p>
          <a:p>
            <a:r>
              <a:rPr lang="en-US" altLang="fr-FR" sz="2000" dirty="0" smtClean="0"/>
              <a:t>WP4 : Carole </a:t>
            </a:r>
            <a:r>
              <a:rPr lang="en-US" altLang="fr-FR" sz="2000" dirty="0"/>
              <a:t>Faye (</a:t>
            </a:r>
            <a:r>
              <a:rPr lang="en-US" altLang="fr-FR" sz="2000" u="sng" dirty="0">
                <a:solidFill>
                  <a:srgbClr val="0000FF"/>
                </a:solidFill>
              </a:rPr>
              <a:t>carole.faye@fcba.fr</a:t>
            </a:r>
            <a:r>
              <a:rPr lang="en-US" altLang="fr-FR" sz="2000" dirty="0" smtClean="0"/>
              <a:t>)</a:t>
            </a:r>
            <a:endParaRPr lang="en-US" altLang="fr-FR" sz="2000" dirty="0"/>
          </a:p>
        </p:txBody>
      </p:sp>
    </p:spTree>
    <p:extLst>
      <p:ext uri="{BB962C8B-B14F-4D97-AF65-F5344CB8AC3E}">
        <p14:creationId xmlns:p14="http://schemas.microsoft.com/office/powerpoint/2010/main" val="5565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305050" y="533400"/>
            <a:ext cx="3188669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err="1" smtClean="0">
                <a:solidFill>
                  <a:srgbClr val="002956"/>
                </a:solidFill>
              </a:rPr>
              <a:t>Expected</a:t>
            </a:r>
            <a:r>
              <a:rPr lang="fr-FR" altLang="fr-FR" sz="2900" b="1" dirty="0" smtClean="0">
                <a:solidFill>
                  <a:srgbClr val="002956"/>
                </a:solidFill>
              </a:rPr>
              <a:t> </a:t>
            </a:r>
            <a:r>
              <a:rPr lang="fr-FR" altLang="fr-FR" sz="2900" b="1" dirty="0" err="1" smtClean="0">
                <a:solidFill>
                  <a:srgbClr val="002956"/>
                </a:solidFill>
              </a:rPr>
              <a:t>outcomes</a:t>
            </a:r>
            <a:endParaRPr lang="fr-FR" altLang="fr-FR" sz="2900" b="1" dirty="0">
              <a:solidFill>
                <a:srgbClr val="002956"/>
              </a:solidFill>
            </a:endParaRP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850900" y="2243138"/>
            <a:ext cx="91567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Development </a:t>
            </a:r>
            <a:r>
              <a:rPr lang="en-GB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of industrial application of hardwoods in timber </a:t>
            </a:r>
            <a:r>
              <a:rPr lang="en-GB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construction : glue laminated timber (glulam)</a:t>
            </a:r>
            <a:endParaRPr lang="fr-FR" alt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endParaRPr lang="fr-FR" altLang="fr-FR" sz="20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r>
              <a:rPr lang="fr-FR" altLang="fr-FR" sz="18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Economicaly</a:t>
            </a:r>
            <a:r>
              <a:rPr lang="fr-FR" altLang="fr-FR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and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technicaly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competitive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glulam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beam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build-ups</a:t>
            </a:r>
            <a:endParaRPr lang="fr-FR" altLang="fr-FR" sz="18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 defTabSz="914400" eaLnBrk="1" hangingPunct="1">
              <a:buFont typeface="Arial" panose="020B0604020202020204" pitchFamily="34" charset="0"/>
              <a:buChar char="•"/>
            </a:pPr>
            <a:endParaRPr lang="fr-FR" altLang="fr-FR" sz="18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 defTabSz="914400" eaLnBrk="1" hangingPunct="1">
              <a:buFont typeface="Arial" panose="020B0604020202020204" pitchFamily="34" charset="0"/>
              <a:buChar char="•"/>
            </a:pP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Simulation (MPA model)</a:t>
            </a:r>
            <a:endParaRPr lang="fr-FR" altLang="fr-FR" sz="16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 defTabSz="914400" eaLnBrk="1" hangingPunct="1">
              <a:buFont typeface="Arial" panose="020B0604020202020204" pitchFamily="34" charset="0"/>
              <a:buChar char="•"/>
            </a:pPr>
            <a:r>
              <a:rPr lang="fr-FR" altLang="fr-FR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Production and </a:t>
            </a:r>
            <a:r>
              <a:rPr lang="fr-FR" altLang="fr-FR" sz="16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testing</a:t>
            </a:r>
            <a:r>
              <a:rPr lang="fr-FR" altLang="fr-FR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 (</a:t>
            </a:r>
            <a:r>
              <a:rPr lang="fr-FR" altLang="fr-FR" sz="16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missing</a:t>
            </a:r>
            <a:r>
              <a:rPr lang="fr-FR" altLang="fr-FR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 data, validation of the model)</a:t>
            </a: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endParaRPr lang="fr-FR" altLang="fr-FR" sz="18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endParaRPr lang="fr-FR" altLang="fr-FR" sz="18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r>
              <a:rPr lang="fr-FR" altLang="fr-FR" sz="18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Strength</a:t>
            </a:r>
            <a:r>
              <a:rPr lang="fr-FR" altLang="fr-FR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model 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 </a:t>
            </a:r>
            <a:r>
              <a:rPr lang="fr-FR" altLang="fr-FR" sz="1800" b="1" dirty="0" smtClean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CEN TC124/WG3 </a:t>
            </a:r>
            <a:r>
              <a:rPr lang="fr-FR" altLang="fr-FR" sz="1800" b="1" dirty="0" err="1" smtClean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harmonized</a:t>
            </a:r>
            <a:r>
              <a:rPr lang="fr-FR" altLang="fr-FR" sz="1800" b="1" dirty="0" smtClean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 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standard 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for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glulam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made of </a:t>
            </a:r>
            <a:r>
              <a:rPr lang="fr-FR" altLang="fr-FR" sz="18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hardwoods</a:t>
            </a:r>
            <a:endParaRPr lang="fr-FR" altLang="fr-FR" sz="18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27150" lvl="2" indent="-285750" defTabSz="914400" eaLnBrk="1" hangingPunct="1">
              <a:buFont typeface="Arial" panose="020B0604020202020204" pitchFamily="34" charset="0"/>
              <a:buChar char="•"/>
            </a:pPr>
            <a:endParaRPr lang="fr-FR" altLang="fr-FR" sz="18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27150" lvl="2" indent="-285750" defTabSz="914400" eaLnBrk="1" hangingPunct="1">
              <a:buFont typeface="Arial" panose="020B0604020202020204" pitchFamily="34" charset="0"/>
              <a:buChar char="•"/>
            </a:pPr>
            <a:r>
              <a:rPr lang="fr-FR" altLang="fr-FR" sz="16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Beam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6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strength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   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    </a:t>
            </a:r>
            <a:r>
              <a:rPr lang="fr-FR" altLang="fr-FR" sz="16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Lamella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6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strength</a:t>
            </a:r>
            <a:r>
              <a:rPr lang="fr-FR" altLang="fr-FR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(WP2) and  </a:t>
            </a:r>
            <a:r>
              <a:rPr lang="fr-FR" altLang="fr-FR" sz="16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finger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joint </a:t>
            </a:r>
            <a:r>
              <a:rPr lang="fr-FR" altLang="fr-FR" sz="16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strength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(WP3)</a:t>
            </a:r>
            <a:endParaRPr lang="fr-FR" altLang="fr-FR" sz="16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endParaRPr lang="fr-FR" altLang="fr-FR" sz="2000" b="1" dirty="0" smtClean="0">
              <a:solidFill>
                <a:schemeClr val="hlink"/>
              </a:solidFill>
            </a:endParaRP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endParaRPr lang="fr-FR" altLang="fr-FR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305050" y="533400"/>
            <a:ext cx="998198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err="1" smtClean="0">
                <a:solidFill>
                  <a:srgbClr val="002956"/>
                </a:solidFill>
              </a:rPr>
              <a:t>Tasks</a:t>
            </a:r>
            <a:endParaRPr lang="fr-FR" altLang="fr-FR" sz="2900" b="1" dirty="0">
              <a:solidFill>
                <a:srgbClr val="002956"/>
              </a:solidFill>
            </a:endParaRP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850900" y="2243138"/>
            <a:ext cx="91567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4.1</a:t>
            </a:r>
            <a:r>
              <a:rPr lang="en-US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. Survey / extraction of data from previous projects</a:t>
            </a:r>
            <a:endParaRPr 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January </a:t>
            </a:r>
            <a:r>
              <a:rPr lang="en-US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– June 2015 </a:t>
            </a: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:</a:t>
            </a:r>
          </a:p>
          <a:p>
            <a:pPr marL="863600" lvl="1" indent="-342900">
              <a:buFont typeface="Courier New" panose="02070309020205020404" pitchFamily="49" charset="0"/>
              <a:buChar char="o"/>
            </a:pPr>
            <a:endParaRPr 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>
              <a:buFont typeface="Arial" panose="020B0604020202020204" pitchFamily="34" charset="0"/>
              <a:buChar char="−"/>
            </a:pPr>
            <a:r>
              <a:rPr lang="en-US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Creation of a template by FCBA to collect data (correlated to the template proposed by FCBA for </a:t>
            </a: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WP2)</a:t>
            </a:r>
          </a:p>
          <a:p>
            <a:pPr marL="1384300" lvl="2" indent="-342900">
              <a:buFont typeface="Arial" panose="020B0604020202020204" pitchFamily="34" charset="0"/>
              <a:buChar char="−"/>
            </a:pPr>
            <a:endParaRPr lang="en-US" sz="18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>
              <a:buFont typeface="Arial" panose="020B0604020202020204" pitchFamily="34" charset="0"/>
              <a:buChar char="−"/>
            </a:pP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Circulation </a:t>
            </a:r>
            <a:r>
              <a:rPr lang="en-US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of the template for </a:t>
            </a: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comments</a:t>
            </a:r>
          </a:p>
          <a:p>
            <a:pPr marL="1384300" lvl="2" indent="-342900">
              <a:buFont typeface="Arial" panose="020B0604020202020204" pitchFamily="34" charset="0"/>
              <a:buChar char="−"/>
            </a:pPr>
            <a:endParaRPr lang="en-US" sz="18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>
              <a:buFont typeface="Arial" panose="020B0604020202020204" pitchFamily="34" charset="0"/>
              <a:buChar char="−"/>
            </a:pP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Comments </a:t>
            </a:r>
            <a:r>
              <a:rPr lang="en-US" sz="1800" b="1" dirty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</a:t>
            </a:r>
            <a:r>
              <a:rPr lang="en-US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V3 of the </a:t>
            </a: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template</a:t>
            </a:r>
          </a:p>
          <a:p>
            <a:pPr marL="1384300" lvl="2" indent="-342900">
              <a:buFont typeface="Arial" panose="020B0604020202020204" pitchFamily="34" charset="0"/>
              <a:buChar char="−"/>
            </a:pPr>
            <a:endParaRPr lang="en-US" sz="18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>
              <a:buFont typeface="Arial" panose="020B0604020202020204" pitchFamily="34" charset="0"/>
              <a:buChar char="−"/>
            </a:pP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Feeding </a:t>
            </a:r>
            <a:r>
              <a:rPr lang="en-US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of the template by MPA (oak) and FCBA (oak, chestnut)</a:t>
            </a:r>
            <a:endParaRPr lang="fr-FR" sz="18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endParaRPr lang="fr-FR" alt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endParaRPr lang="fr-FR" altLang="fr-FR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0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305050" y="533400"/>
            <a:ext cx="998198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err="1" smtClean="0">
                <a:solidFill>
                  <a:srgbClr val="002956"/>
                </a:solidFill>
              </a:rPr>
              <a:t>Tasks</a:t>
            </a:r>
            <a:endParaRPr lang="fr-FR" altLang="fr-FR" sz="2900" b="1" dirty="0">
              <a:solidFill>
                <a:srgbClr val="002956"/>
              </a:solidFill>
            </a:endParaRP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1212848" y="1323857"/>
            <a:ext cx="964088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4.1</a:t>
            </a:r>
            <a:r>
              <a:rPr lang="en-US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. Survey / extraction of data from previous projects</a:t>
            </a:r>
            <a:endParaRPr 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>
              <a:buFont typeface="Courier New" panose="02070309020205020404" pitchFamily="49" charset="0"/>
              <a:buChar char="o"/>
            </a:pPr>
            <a:r>
              <a:rPr lang="en-US" sz="17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Feeding </a:t>
            </a:r>
            <a:r>
              <a:rPr lang="en-US" sz="1700" b="1" dirty="0">
                <a:solidFill>
                  <a:srgbClr val="002956"/>
                </a:solidFill>
                <a:latin typeface="Arial" charset="0"/>
                <a:cs typeface="Arial" charset="0"/>
              </a:rPr>
              <a:t>of the template by MPA (</a:t>
            </a:r>
            <a:r>
              <a:rPr lang="en-US" sz="17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oak-MUF) </a:t>
            </a:r>
            <a:r>
              <a:rPr lang="en-US" sz="1700" b="1" dirty="0">
                <a:solidFill>
                  <a:srgbClr val="002956"/>
                </a:solidFill>
                <a:latin typeface="Arial" charset="0"/>
                <a:cs typeface="Arial" charset="0"/>
              </a:rPr>
              <a:t>and FCBA (</a:t>
            </a:r>
            <a:r>
              <a:rPr lang="en-US" sz="17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oak-MUF, chestnut-MUF)</a:t>
            </a:r>
            <a:endParaRPr lang="fr-FR" sz="17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endParaRPr lang="fr-FR" alt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endParaRPr lang="fr-FR" altLang="fr-FR" sz="2000" b="1" dirty="0">
              <a:solidFill>
                <a:schemeClr val="hlink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60508"/>
              </p:ext>
            </p:extLst>
          </p:nvPr>
        </p:nvGraphicFramePr>
        <p:xfrm>
          <a:off x="209550" y="2484438"/>
          <a:ext cx="10280649" cy="429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978"/>
                <a:gridCol w="898172"/>
                <a:gridCol w="1414377"/>
                <a:gridCol w="694960"/>
                <a:gridCol w="1713442"/>
                <a:gridCol w="1006498"/>
                <a:gridCol w="1931329"/>
                <a:gridCol w="1113394"/>
                <a:gridCol w="825499"/>
              </a:tblGrid>
              <a:tr h="94477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Origin</a:t>
                      </a:r>
                      <a:r>
                        <a:rPr lang="fr-FR" sz="1300" baseline="0" dirty="0" smtClean="0"/>
                        <a:t> of  data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Specie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Origin</a:t>
                      </a:r>
                      <a:r>
                        <a:rPr lang="fr-FR" sz="1300" dirty="0" smtClean="0"/>
                        <a:t> </a:t>
                      </a:r>
                    </a:p>
                    <a:p>
                      <a:pPr algn="ctr"/>
                      <a:r>
                        <a:rPr lang="fr-FR" sz="1300" dirty="0" err="1" smtClean="0"/>
                        <a:t>specie</a:t>
                      </a:r>
                      <a:r>
                        <a:rPr lang="fr-FR" sz="1300" dirty="0" smtClean="0"/>
                        <a:t> /</a:t>
                      </a:r>
                    </a:p>
                    <a:p>
                      <a:pPr algn="ctr"/>
                      <a:r>
                        <a:rPr lang="fr-FR" sz="1300" dirty="0" smtClean="0"/>
                        <a:t>GLT production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Config.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Nb of tests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Lamellae</a:t>
                      </a:r>
                      <a:r>
                        <a:rPr lang="fr-FR" sz="1300" baseline="0" dirty="0" smtClean="0"/>
                        <a:t> </a:t>
                      </a:r>
                      <a:r>
                        <a:rPr lang="fr-FR" sz="1300" baseline="0" dirty="0" err="1" smtClean="0"/>
                        <a:t>thickness</a:t>
                      </a:r>
                      <a:r>
                        <a:rPr lang="fr-FR" sz="1300" baseline="0" dirty="0" smtClean="0"/>
                        <a:t> </a:t>
                      </a:r>
                      <a:r>
                        <a:rPr lang="fr-FR" sz="1300" dirty="0" smtClean="0"/>
                        <a:t> (mm)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Lamellae</a:t>
                      </a:r>
                      <a:endParaRPr lang="fr-FR" sz="1300" baseline="0" dirty="0" smtClean="0"/>
                    </a:p>
                    <a:p>
                      <a:pPr algn="ctr"/>
                      <a:r>
                        <a:rPr lang="fr-FR" sz="1300" baseline="0" dirty="0" err="1" smtClean="0"/>
                        <a:t>s</a:t>
                      </a:r>
                      <a:r>
                        <a:rPr lang="fr-FR" sz="1300" dirty="0" err="1" smtClean="0"/>
                        <a:t>trength</a:t>
                      </a:r>
                      <a:r>
                        <a:rPr lang="fr-FR" sz="1300" dirty="0" smtClean="0"/>
                        <a:t> grade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Finger</a:t>
                      </a:r>
                      <a:r>
                        <a:rPr lang="fr-FR" sz="1300" dirty="0" smtClean="0"/>
                        <a:t> joints profile</a:t>
                      </a:r>
                    </a:p>
                    <a:p>
                      <a:pPr algn="ctr"/>
                      <a:r>
                        <a:rPr lang="fr-FR" sz="1300" dirty="0" smtClean="0"/>
                        <a:t>l/p/</a:t>
                      </a:r>
                      <a:r>
                        <a:rPr lang="fr-FR" sz="1300" dirty="0" err="1" smtClean="0"/>
                        <a:t>bt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Beams</a:t>
                      </a:r>
                      <a:endParaRPr lang="fr-FR" sz="1300" dirty="0" smtClean="0"/>
                    </a:p>
                    <a:p>
                      <a:pPr algn="ctr"/>
                      <a:r>
                        <a:rPr lang="fr-FR" sz="1300" dirty="0" err="1" smtClean="0"/>
                        <a:t>strength</a:t>
                      </a:r>
                      <a:r>
                        <a:rPr lang="fr-FR" sz="1300" baseline="0" dirty="0" smtClean="0"/>
                        <a:t> grade</a:t>
                      </a:r>
                      <a:endParaRPr lang="fr-FR" sz="1300" dirty="0"/>
                    </a:p>
                  </a:txBody>
                  <a:tcPr marT="45714" marB="45714"/>
                </a:tc>
              </a:tr>
              <a:tr h="944932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MPA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European</a:t>
                      </a:r>
                      <a:r>
                        <a:rPr lang="fr-FR" sz="1300" dirty="0" smtClean="0"/>
                        <a:t> </a:t>
                      </a:r>
                      <a:r>
                        <a:rPr lang="fr-FR" sz="1300" dirty="0" err="1" smtClean="0"/>
                        <a:t>Oak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France /</a:t>
                      </a:r>
                    </a:p>
                    <a:p>
                      <a:pPr algn="ctr"/>
                      <a:r>
                        <a:rPr lang="fr-FR" sz="1300" dirty="0" smtClean="0"/>
                        <a:t>Spain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6 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60 in</a:t>
                      </a:r>
                      <a:r>
                        <a:rPr lang="fr-FR" sz="1300" baseline="0" dirty="0" smtClean="0"/>
                        <a:t> </a:t>
                      </a:r>
                      <a:r>
                        <a:rPr lang="fr-FR" sz="1300" baseline="0" dirty="0" err="1" smtClean="0"/>
                        <a:t>bending</a:t>
                      </a:r>
                      <a:endParaRPr lang="fr-FR" sz="1300" baseline="0" dirty="0" smtClean="0"/>
                    </a:p>
                    <a:p>
                      <a:pPr algn="ctr"/>
                      <a:r>
                        <a:rPr lang="fr-FR" sz="1300" baseline="0" dirty="0" smtClean="0"/>
                        <a:t>30 in compression</a:t>
                      </a:r>
                    </a:p>
                    <a:p>
                      <a:pPr algn="ctr"/>
                      <a:r>
                        <a:rPr lang="fr-FR" sz="1300" baseline="0" dirty="0" smtClean="0"/>
                        <a:t> 15 in </a:t>
                      </a:r>
                      <a:r>
                        <a:rPr lang="fr-FR" sz="1300" baseline="0" dirty="0" err="1" smtClean="0"/>
                        <a:t>tensile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20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LS13</a:t>
                      </a:r>
                      <a:r>
                        <a:rPr lang="fr-FR" sz="1300" baseline="0" dirty="0" smtClean="0"/>
                        <a:t> (</a:t>
                      </a:r>
                      <a:r>
                        <a:rPr lang="fr-FR" sz="1300" baseline="0" dirty="0" err="1" smtClean="0"/>
                        <a:t>outer</a:t>
                      </a:r>
                      <a:r>
                        <a:rPr lang="fr-FR" sz="1300" baseline="0" dirty="0" smtClean="0"/>
                        <a:t>)</a:t>
                      </a:r>
                    </a:p>
                    <a:p>
                      <a:pPr algn="ctr"/>
                      <a:r>
                        <a:rPr lang="fr-FR" sz="1300" baseline="0" dirty="0" smtClean="0"/>
                        <a:t>LS10 # D 30 (</a:t>
                      </a:r>
                      <a:r>
                        <a:rPr lang="fr-FR" sz="1300" baseline="0" dirty="0" err="1" smtClean="0"/>
                        <a:t>inner</a:t>
                      </a:r>
                      <a:r>
                        <a:rPr lang="fr-FR" sz="1300" baseline="0" dirty="0" smtClean="0"/>
                        <a:t>)</a:t>
                      </a:r>
                    </a:p>
                    <a:p>
                      <a:pPr algn="ctr"/>
                      <a:r>
                        <a:rPr lang="fr-FR" sz="1300" baseline="0" dirty="0" err="1" smtClean="0"/>
                        <a:t>with</a:t>
                      </a:r>
                      <a:r>
                        <a:rPr lang="fr-FR" sz="1300" baseline="0" dirty="0" smtClean="0"/>
                        <a:t> </a:t>
                      </a:r>
                      <a:r>
                        <a:rPr lang="fr-FR" sz="1300" baseline="0" dirty="0" err="1" smtClean="0"/>
                        <a:t>add</a:t>
                      </a:r>
                      <a:r>
                        <a:rPr lang="fr-FR" sz="1300" baseline="0" dirty="0" smtClean="0"/>
                        <a:t>. </a:t>
                      </a:r>
                      <a:r>
                        <a:rPr lang="fr-FR" sz="1300" baseline="0" dirty="0" err="1" smtClean="0"/>
                        <a:t>requirements</a:t>
                      </a:r>
                      <a:endParaRPr lang="fr-FR" sz="1300" baseline="0" dirty="0" smtClean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aseline="0" dirty="0" smtClean="0"/>
                        <a:t>10/3,8/ns</a:t>
                      </a:r>
                      <a:endParaRPr lang="fr-FR" sz="1300" dirty="0" smtClean="0"/>
                    </a:p>
                    <a:p>
                      <a:pPr algn="ctr"/>
                      <a:endParaRPr lang="fr-FR" sz="1300" baseline="0" dirty="0" smtClean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fr-FR" sz="1300" dirty="0"/>
                    </a:p>
                  </a:txBody>
                  <a:tcPr marT="45714" marB="45714"/>
                </a:tc>
              </a:tr>
              <a:tr h="731441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MPA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European</a:t>
                      </a:r>
                      <a:r>
                        <a:rPr lang="fr-FR" sz="1300" dirty="0" smtClean="0"/>
                        <a:t> </a:t>
                      </a:r>
                      <a:r>
                        <a:rPr lang="fr-FR" sz="1300" dirty="0" err="1" smtClean="0"/>
                        <a:t>Oak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Czech</a:t>
                      </a:r>
                      <a:r>
                        <a:rPr lang="fr-FR" sz="1300" dirty="0" smtClean="0"/>
                        <a:t> </a:t>
                      </a:r>
                      <a:r>
                        <a:rPr lang="fr-FR" sz="1300" dirty="0" err="1" smtClean="0"/>
                        <a:t>Republic</a:t>
                      </a:r>
                      <a:r>
                        <a:rPr lang="fr-FR" sz="1300" dirty="0" smtClean="0"/>
                        <a:t> /</a:t>
                      </a:r>
                    </a:p>
                    <a:p>
                      <a:pPr algn="ctr"/>
                      <a:r>
                        <a:rPr lang="fr-FR" sz="1300" dirty="0" smtClean="0"/>
                        <a:t>Germany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6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123 in</a:t>
                      </a:r>
                      <a:r>
                        <a:rPr lang="fr-FR" sz="1300" baseline="0" dirty="0" smtClean="0"/>
                        <a:t> </a:t>
                      </a:r>
                      <a:r>
                        <a:rPr lang="fr-FR" sz="1300" baseline="0" dirty="0" err="1" smtClean="0"/>
                        <a:t>bending</a:t>
                      </a:r>
                      <a:endParaRPr lang="fr-FR" sz="1300" baseline="0" dirty="0" smtClean="0"/>
                    </a:p>
                    <a:p>
                      <a:pPr algn="ctr"/>
                      <a:r>
                        <a:rPr lang="fr-FR" sz="1300" baseline="0" dirty="0" smtClean="0"/>
                        <a:t>30 in compression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20-23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LS13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aseline="0" dirty="0" smtClean="0"/>
                        <a:t>10/3,8/ns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fr-FR" sz="1300" dirty="0"/>
                    </a:p>
                  </a:txBody>
                  <a:tcPr marT="45714" marB="45714"/>
                </a:tc>
              </a:tr>
              <a:tr h="731441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FCBA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European</a:t>
                      </a:r>
                      <a:r>
                        <a:rPr lang="fr-FR" sz="1300" dirty="0" smtClean="0"/>
                        <a:t> </a:t>
                      </a:r>
                      <a:r>
                        <a:rPr lang="fr-FR" sz="1300" dirty="0" err="1" smtClean="0"/>
                        <a:t>Oak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France /</a:t>
                      </a:r>
                    </a:p>
                    <a:p>
                      <a:pPr algn="ctr"/>
                      <a:r>
                        <a:rPr lang="fr-FR" sz="1300" dirty="0" smtClean="0"/>
                        <a:t>France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4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37 in </a:t>
                      </a:r>
                      <a:r>
                        <a:rPr lang="fr-FR" sz="1300" dirty="0" err="1" smtClean="0"/>
                        <a:t>bending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21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D30 ( + QF2) </a:t>
                      </a:r>
                      <a:r>
                        <a:rPr lang="fr-FR" sz="1300" dirty="0" err="1" smtClean="0"/>
                        <a:t>outer</a:t>
                      </a:r>
                      <a:endParaRPr lang="fr-FR" sz="1300" dirty="0" smtClean="0"/>
                    </a:p>
                    <a:p>
                      <a:pPr algn="ctr"/>
                      <a:r>
                        <a:rPr lang="fr-FR" sz="1300" dirty="0" smtClean="0"/>
                        <a:t>D30 (+ QF4) </a:t>
                      </a:r>
                      <a:r>
                        <a:rPr lang="fr-FR" sz="1300" dirty="0" err="1" smtClean="0"/>
                        <a:t>inner</a:t>
                      </a:r>
                      <a:endParaRPr lang="fr-FR" sz="1300" dirty="0" smtClean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aseline="0" dirty="0" smtClean="0"/>
                        <a:t>20/6,2/1</a:t>
                      </a:r>
                      <a:endParaRPr lang="fr-FR" sz="1300" dirty="0" smtClean="0"/>
                    </a:p>
                    <a:p>
                      <a:pPr algn="ctr"/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GLh30</a:t>
                      </a:r>
                      <a:endParaRPr lang="fr-FR" sz="1300" dirty="0"/>
                    </a:p>
                  </a:txBody>
                  <a:tcPr marT="45714" marB="45714"/>
                </a:tc>
              </a:tr>
              <a:tr h="944774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FCBA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/>
                        <a:t>Chestnut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France /</a:t>
                      </a:r>
                    </a:p>
                    <a:p>
                      <a:pPr algn="ctr"/>
                      <a:r>
                        <a:rPr lang="fr-FR" sz="1300" dirty="0" smtClean="0"/>
                        <a:t>France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2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41 in </a:t>
                      </a:r>
                      <a:r>
                        <a:rPr lang="fr-FR" sz="1300" dirty="0" err="1" smtClean="0"/>
                        <a:t>bending</a:t>
                      </a:r>
                      <a:endParaRPr lang="fr-FR" sz="1300" dirty="0" smtClean="0"/>
                    </a:p>
                    <a:p>
                      <a:pPr algn="ctr"/>
                      <a:r>
                        <a:rPr lang="fr-FR" sz="1300" dirty="0" smtClean="0"/>
                        <a:t>15 in 3 point </a:t>
                      </a:r>
                      <a:r>
                        <a:rPr lang="fr-FR" sz="1300" dirty="0" err="1" smtClean="0"/>
                        <a:t>bending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22</a:t>
                      </a:r>
                      <a:endParaRPr lang="fr-FR" sz="13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C24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aseline="0" dirty="0" smtClean="0"/>
                        <a:t>15/3,8/0,42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GLh24</a:t>
                      </a:r>
                      <a:endParaRPr lang="fr-FR" sz="13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05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305050" y="533400"/>
            <a:ext cx="998198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err="1" smtClean="0">
                <a:solidFill>
                  <a:srgbClr val="002956"/>
                </a:solidFill>
              </a:rPr>
              <a:t>Tasks</a:t>
            </a:r>
            <a:endParaRPr lang="fr-FR" altLang="fr-FR" sz="2900" b="1" dirty="0">
              <a:solidFill>
                <a:srgbClr val="002956"/>
              </a:solidFill>
            </a:endParaRP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850900" y="2243138"/>
            <a:ext cx="9156700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4.2. </a:t>
            </a:r>
            <a:r>
              <a:rPr lang="en-US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Simulation of glued laminated hardwood timber: homogeneous, inhomogeneous, hybrid</a:t>
            </a:r>
          </a:p>
          <a:p>
            <a:pPr marL="863600" lvl="1" indent="-342900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July – </a:t>
            </a: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December 2015</a:t>
            </a:r>
          </a:p>
          <a:p>
            <a:pPr marL="863600" lvl="1" indent="-342900">
              <a:buFont typeface="Courier New" panose="02070309020205020404" pitchFamily="49" charset="0"/>
              <a:buChar char="o"/>
            </a:pPr>
            <a:endParaRPr 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 defTabSz="914400" eaLnBrk="1" hangingPunct="1">
              <a:buFont typeface="Arial" panose="020B0604020202020204" pitchFamily="34" charset="0"/>
              <a:buChar char="-"/>
            </a:pPr>
            <a:r>
              <a:rPr lang="en-US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Validation and strengthening of the MPA model using </a:t>
            </a: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:</a:t>
            </a:r>
          </a:p>
          <a:p>
            <a:pPr marL="1906588" lvl="3" indent="-342900" defTabSz="914400" eaLnBrk="1" hangingPunct="1">
              <a:buFont typeface="Wingdings" panose="05000000000000000000" pitchFamily="2" charset="2"/>
              <a:buChar char="§"/>
            </a:pPr>
            <a:endParaRPr lang="en-US" sz="18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906588" lvl="3" indent="-342900" defTabSz="914400" eaLnBrk="1" hangingPunct="1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Data collected </a:t>
            </a:r>
          </a:p>
          <a:p>
            <a:pPr marL="1906588" lvl="3" indent="-342900" defTabSz="914400" eaLnBrk="1" hangingPunct="1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Data coming from specific glulam production at SIMONIN and tested at FCBA</a:t>
            </a:r>
          </a:p>
          <a:p>
            <a:pPr marL="1384300" lvl="2" indent="-342900" defTabSz="914400" eaLnBrk="1" hangingPunct="1">
              <a:buFont typeface="Arial" panose="020B0604020202020204" pitchFamily="34" charset="0"/>
              <a:buChar char="•"/>
            </a:pPr>
            <a:endParaRPr lang="en-US" sz="18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 defTabSz="914400" eaLnBrk="1" hangingPunct="1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endParaRPr lang="fr-FR" alt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endParaRPr lang="fr-FR" altLang="fr-FR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5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305050" y="533400"/>
            <a:ext cx="998198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err="1" smtClean="0">
                <a:solidFill>
                  <a:srgbClr val="002956"/>
                </a:solidFill>
              </a:rPr>
              <a:t>Tasks</a:t>
            </a:r>
            <a:endParaRPr lang="fr-FR" altLang="fr-FR" sz="2900" b="1" dirty="0">
              <a:solidFill>
                <a:srgbClr val="002956"/>
              </a:solidFill>
            </a:endParaRP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1181100" y="2071152"/>
            <a:ext cx="91567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4.3</a:t>
            </a:r>
            <a:r>
              <a:rPr lang="en-US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. Production &amp; testing of glued laminated hardwood timber: homogeneous, inhomogeneous, hybrid</a:t>
            </a:r>
          </a:p>
          <a:p>
            <a:pPr marL="863600" lvl="1" indent="-342900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October – December 2015 </a:t>
            </a: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:</a:t>
            </a:r>
          </a:p>
          <a:p>
            <a:pPr marL="863600" lvl="1" indent="-342900">
              <a:buFont typeface="Courier New" panose="02070309020205020404" pitchFamily="49" charset="0"/>
              <a:buChar char="o"/>
            </a:pPr>
            <a:endParaRPr 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>
              <a:buFont typeface="Arial" panose="020B0604020202020204" pitchFamily="34" charset="0"/>
              <a:buChar char="−"/>
            </a:pP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First </a:t>
            </a:r>
            <a:r>
              <a:rPr lang="en-US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production at </a:t>
            </a: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SIMONIN : </a:t>
            </a:r>
            <a:endParaRPr lang="en-US" sz="18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>
              <a:buFont typeface="Arial" panose="020B0604020202020204" pitchFamily="34" charset="0"/>
              <a:buChar char="−"/>
            </a:pPr>
            <a:endParaRPr lang="en-US" sz="18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906588" lvl="3" indent="-342900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Proposal :</a:t>
            </a:r>
          </a:p>
          <a:p>
            <a:pPr marL="1906588" lvl="3" indent="-342900">
              <a:buFont typeface="Wingdings" panose="05000000000000000000" pitchFamily="2" charset="2"/>
              <a:buChar char="§"/>
            </a:pPr>
            <a:endParaRPr lang="en-US" sz="18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2370138" lvl="4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Specie : </a:t>
            </a:r>
            <a:r>
              <a:rPr lang="en-US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Oak (F)</a:t>
            </a:r>
            <a:endParaRPr lang="en-US" sz="16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2370138" lvl="4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Strength grade : </a:t>
            </a:r>
            <a:r>
              <a:rPr lang="en-US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D24 (LS10)</a:t>
            </a:r>
            <a:endParaRPr lang="en-US" sz="16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2370138" lvl="4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Composition : homogeneous</a:t>
            </a:r>
          </a:p>
          <a:p>
            <a:pPr marL="2370138" lvl="4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S</a:t>
            </a:r>
            <a:r>
              <a:rPr lang="en-US" sz="16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awings</a:t>
            </a:r>
            <a:r>
              <a:rPr lang="en-US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: 27 x </a:t>
            </a:r>
            <a:r>
              <a:rPr lang="en-US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150 x 2000 </a:t>
            </a:r>
            <a:r>
              <a:rPr lang="en-US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mm (lamellae : 22 mm)</a:t>
            </a:r>
            <a:endParaRPr lang="en-US" sz="16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2370138" lvl="4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Beams :</a:t>
            </a:r>
          </a:p>
          <a:p>
            <a:pPr marL="2827338" lvl="5" indent="-285750">
              <a:buFont typeface="Wingdings" panose="05000000000000000000" pitchFamily="2" charset="2"/>
              <a:buChar char=""/>
            </a:pPr>
            <a:r>
              <a:rPr lang="en-US" sz="14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250 </a:t>
            </a:r>
            <a:r>
              <a:rPr lang="en-US" sz="1400" b="1" dirty="0">
                <a:solidFill>
                  <a:srgbClr val="002956"/>
                </a:solidFill>
                <a:latin typeface="Arial" charset="0"/>
                <a:cs typeface="Arial" charset="0"/>
              </a:rPr>
              <a:t>x </a:t>
            </a:r>
            <a:r>
              <a:rPr lang="en-US" sz="14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150 x 6000 mm   x 20</a:t>
            </a:r>
          </a:p>
          <a:p>
            <a:pPr marL="2827338" lvl="5" indent="-285750">
              <a:buFont typeface="Wingdings" panose="05000000000000000000" pitchFamily="2" charset="2"/>
              <a:buChar char=""/>
            </a:pPr>
            <a:r>
              <a:rPr lang="en-US" altLang="fr-FR" sz="14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500 x 150 x 6000 mm   x 20</a:t>
            </a:r>
            <a:endParaRPr lang="fr-FR" altLang="fr-FR" sz="1400" b="1" dirty="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305050" y="533400"/>
            <a:ext cx="998198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err="1" smtClean="0">
                <a:solidFill>
                  <a:srgbClr val="002956"/>
                </a:solidFill>
              </a:rPr>
              <a:t>Tasks</a:t>
            </a:r>
            <a:endParaRPr lang="fr-FR" altLang="fr-FR" sz="2900" b="1" dirty="0">
              <a:solidFill>
                <a:srgbClr val="002956"/>
              </a:solidFill>
            </a:endParaRP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1409700" y="1499652"/>
            <a:ext cx="91567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4.3</a:t>
            </a:r>
            <a:r>
              <a:rPr lang="en-US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. Production &amp; testing of glued laminated hardwood timber: homogeneous, inhomogeneous, hybrid</a:t>
            </a:r>
          </a:p>
          <a:p>
            <a:pPr marL="863600" lvl="1" indent="-342900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October – December 2015 </a:t>
            </a: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:</a:t>
            </a:r>
          </a:p>
          <a:p>
            <a:pPr marL="863600" lvl="1" indent="-342900">
              <a:buFont typeface="Courier New" panose="02070309020205020404" pitchFamily="49" charset="0"/>
              <a:buChar char="o"/>
            </a:pPr>
            <a:endParaRPr 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5888" lvl="3" indent="-342900">
              <a:buFont typeface="Arial" panose="020B0604020202020204" pitchFamily="34" charset="0"/>
              <a:buChar char="-"/>
            </a:pP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Testing </a:t>
            </a:r>
            <a:r>
              <a:rPr lang="en-US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at FCBA </a:t>
            </a: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:</a:t>
            </a:r>
          </a:p>
          <a:p>
            <a:pPr marL="1906588" lvl="4" indent="-342900">
              <a:buFont typeface="Wingdings" panose="05000000000000000000" pitchFamily="2" charset="2"/>
              <a:buChar char="§"/>
            </a:pPr>
            <a:endParaRPr lang="en-US" sz="16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906588" lvl="4" indent="-342900"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Lamellae and finger joints :</a:t>
            </a:r>
          </a:p>
          <a:p>
            <a:pPr marL="2363788" lvl="5" indent="-342900">
              <a:buFont typeface="Wingdings" panose="05000000000000000000" pitchFamily="2" charset="2"/>
              <a:buChar char="«"/>
            </a:pPr>
            <a:r>
              <a:rPr lang="en-US" sz="14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Bending tests</a:t>
            </a:r>
          </a:p>
          <a:p>
            <a:pPr marL="2363788" lvl="5" indent="-342900">
              <a:buFont typeface="Wingdings" panose="05000000000000000000" pitchFamily="2" charset="2"/>
              <a:buChar char="«"/>
            </a:pPr>
            <a:r>
              <a:rPr lang="en-US" sz="14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Tensile tests</a:t>
            </a:r>
          </a:p>
          <a:p>
            <a:pPr marL="1906588" lvl="4" indent="-342900"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906588" lvl="4" indent="-342900"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Beams :</a:t>
            </a:r>
          </a:p>
          <a:p>
            <a:pPr marL="2363788" lvl="5" indent="-342900">
              <a:buFont typeface="Wingdings" panose="05000000000000000000" pitchFamily="2" charset="2"/>
              <a:buChar char="«"/>
            </a:pPr>
            <a:r>
              <a:rPr lang="en-US" sz="14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Bending tests</a:t>
            </a:r>
          </a:p>
          <a:p>
            <a:pPr marL="2363788" lvl="5" indent="-342900">
              <a:buFont typeface="Wingdings" panose="05000000000000000000" pitchFamily="2" charset="2"/>
              <a:buChar char="«"/>
            </a:pPr>
            <a:r>
              <a:rPr lang="en-US" sz="14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Compression tests (longitudinal and transverse)</a:t>
            </a:r>
            <a:endParaRPr lang="en-US" sz="14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endParaRPr lang="fr-FR" altLang="fr-FR" sz="2000" b="1" dirty="0" smtClean="0">
              <a:solidFill>
                <a:schemeClr val="hlink"/>
              </a:solidFill>
            </a:endParaRPr>
          </a:p>
          <a:p>
            <a:pPr marL="863600" lvl="1" indent="-342900">
              <a:buFont typeface="Courier New" panose="02070309020205020404" pitchFamily="49" charset="0"/>
              <a:buChar char="o"/>
            </a:pPr>
            <a:r>
              <a:rPr lang="fr-FR" altLang="fr-FR" sz="20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February</a:t>
            </a:r>
            <a:r>
              <a:rPr lang="fr-FR" altLang="fr-FR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– May </a:t>
            </a:r>
            <a:r>
              <a:rPr lang="fr-FR" altLang="fr-FR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2016 :</a:t>
            </a:r>
          </a:p>
          <a:p>
            <a:pPr marL="863600" lvl="1" indent="-342900">
              <a:buFont typeface="Courier New" panose="02070309020205020404" pitchFamily="49" charset="0"/>
              <a:buChar char="o"/>
            </a:pPr>
            <a:endParaRPr lang="fr-FR" alt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>
              <a:buFont typeface="Arial" panose="020B0604020202020204" pitchFamily="34" charset="0"/>
              <a:buChar char="-"/>
            </a:pP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Second production at SIMONIN</a:t>
            </a:r>
          </a:p>
          <a:p>
            <a:pPr marL="1384300" lvl="2" indent="-342900">
              <a:buFont typeface="Arial" panose="020B0604020202020204" pitchFamily="34" charset="0"/>
              <a:buChar char="-"/>
            </a:pP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Testing </a:t>
            </a:r>
            <a:r>
              <a:rPr lang="en-US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at </a:t>
            </a:r>
            <a:r>
              <a:rPr lang="en-US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FCBA</a:t>
            </a:r>
            <a:endParaRPr lang="en-US" sz="18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>
              <a:buFont typeface="Courier New" panose="02070309020205020404" pitchFamily="49" charset="0"/>
              <a:buChar char="o"/>
            </a:pPr>
            <a:endParaRPr lang="fr-FR" alt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7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305050" y="533400"/>
            <a:ext cx="998198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err="1" smtClean="0">
                <a:solidFill>
                  <a:srgbClr val="002956"/>
                </a:solidFill>
              </a:rPr>
              <a:t>Tasks</a:t>
            </a:r>
            <a:endParaRPr lang="fr-FR" altLang="fr-FR" sz="2900" b="1" dirty="0">
              <a:solidFill>
                <a:srgbClr val="002956"/>
              </a:solidFill>
            </a:endParaRP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850900" y="2243138"/>
            <a:ext cx="91567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4.4. </a:t>
            </a:r>
            <a:r>
              <a:rPr lang="en-US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Input of experimental data to fit the model, FE </a:t>
            </a: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calculations</a:t>
            </a: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2" indent="-342900" defTabSz="914400" eaLnBrk="1" hangingPunct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January – September 2016 :</a:t>
            </a:r>
          </a:p>
          <a:p>
            <a:pPr marL="863600" lvl="2" indent="-342900" defTabSz="914400" eaLnBrk="1" hangingPunct="1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 defTabSz="914400" eaLnBrk="1" hangingPunct="1">
              <a:buFont typeface="Calibri" panose="020F0502020204030204" pitchFamily="34" charset="0"/>
              <a:buChar char="‒"/>
            </a:pP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Economicaly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and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technicaly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competitive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glulam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beam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build-ups</a:t>
            </a:r>
            <a:endParaRPr lang="fr-FR" altLang="fr-FR" sz="18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 defTabSz="914400" eaLnBrk="1" hangingPunct="1">
              <a:buFont typeface="Arial" panose="020B0604020202020204" pitchFamily="34" charset="0"/>
              <a:buChar char="•"/>
            </a:pPr>
            <a:endParaRPr lang="fr-FR" altLang="fr-FR" sz="18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 defTabSz="914400" eaLnBrk="1" hangingPunct="1">
              <a:buFont typeface="Calibri" panose="020F0502020204030204" pitchFamily="34" charset="0"/>
              <a:buChar char="‒"/>
            </a:pPr>
            <a:r>
              <a:rPr lang="fr-FR" altLang="fr-FR" sz="18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Strength</a:t>
            </a:r>
            <a:r>
              <a:rPr lang="fr-FR" altLang="fr-FR" sz="18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model 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 CEN TC124/WG3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harmonized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 standard 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for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glulam</a:t>
            </a:r>
            <a:r>
              <a:rPr lang="fr-FR" altLang="fr-FR" sz="1800" b="1" dirty="0">
                <a:solidFill>
                  <a:srgbClr val="002956"/>
                </a:solidFill>
                <a:latin typeface="Arial" charset="0"/>
                <a:cs typeface="Arial" charset="0"/>
              </a:rPr>
              <a:t> made of </a:t>
            </a:r>
            <a:r>
              <a:rPr lang="fr-FR" altLang="fr-FR" sz="18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hardwoods</a:t>
            </a:r>
            <a:endParaRPr lang="fr-FR" altLang="fr-FR" sz="18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2" indent="-342900" defTabSz="914400" eaLnBrk="1" hangingPunct="1">
              <a:buFont typeface="Courier New" panose="02070309020205020404" pitchFamily="49" charset="0"/>
              <a:buChar char="o"/>
            </a:pPr>
            <a:endParaRPr lang="en-US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2" indent="-342900" defTabSz="914400" eaLnBrk="1" hangingPunct="1">
              <a:buFont typeface="Courier New" panose="02070309020205020404" pitchFamily="49" charset="0"/>
              <a:buChar char="o"/>
            </a:pPr>
            <a:endParaRPr lang="en-US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endParaRPr lang="fr-FR" sz="18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endParaRPr lang="fr-FR" alt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endParaRPr lang="fr-FR" altLang="fr-FR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8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688637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Modele_Presentation_FCBA_mod2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Modele_Presentation_FCBA_mod2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Modele_Presentation_FCBA_mod2</Template>
  <TotalTime>3149</TotalTime>
  <Words>544</Words>
  <Application>Microsoft Office PowerPoint</Application>
  <PresentationFormat>Personnalisé</PresentationFormat>
  <Paragraphs>157</Paragraphs>
  <Slides>10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Conception personnalisée</vt:lpstr>
      <vt:lpstr>3_Modele_Presentation_FCBA_mod2</vt:lpstr>
      <vt:lpstr> EU-Hardwoods  WP4  –  Glulam made of hardwoods    or mixing hardwoods and softwoods   Program update   Guillaume Legrand – FCBA, June 25-26th, 2015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FCBA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administrateur</dc:creator>
  <cp:lastModifiedBy>LEGRAND Guillaume</cp:lastModifiedBy>
  <cp:revision>114</cp:revision>
  <cp:lastPrinted>2015-06-17T09:27:54Z</cp:lastPrinted>
  <dcterms:created xsi:type="dcterms:W3CDTF">2013-03-05T13:30:46Z</dcterms:created>
  <dcterms:modified xsi:type="dcterms:W3CDTF">2015-06-25T10:01:35Z</dcterms:modified>
</cp:coreProperties>
</file>